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5"/>
  </p:handoutMasterIdLst>
  <p:sldIdLst>
    <p:sldId id="256" r:id="rId2"/>
    <p:sldId id="269" r:id="rId3"/>
    <p:sldId id="268" r:id="rId4"/>
    <p:sldId id="257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B937-ACD5-4ECA-A867-AFF7135D3166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03A1-13C1-461E-9886-6292F33B96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60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3F386E3-90FE-4959-81B2-337E69235691}" type="datetimeFigureOut">
              <a:rPr lang="zh-TW" altLang="en-US" smtClean="0"/>
              <a:t>2014/10/29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57D425-A7C9-4B42-A70E-AF8E359755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636912"/>
            <a:ext cx="7406640" cy="1472184"/>
          </a:xfrm>
        </p:spPr>
        <p:txBody>
          <a:bodyPr/>
          <a:lstStyle/>
          <a:p>
            <a:r>
              <a:rPr lang="zh-TW" altLang="en-US" dirty="0"/>
              <a:t>長崎</a:t>
            </a:r>
            <a:r>
              <a:rPr lang="zh-TW" altLang="en-US" dirty="0" smtClean="0"/>
              <a:t>大學雙聯學位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時程與推動要點說明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241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學分承認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在</a:t>
            </a:r>
            <a:r>
              <a:rPr lang="zh-TW" altLang="en-US" dirty="0"/>
              <a:t>註冊</a:t>
            </a:r>
            <a:r>
              <a:rPr lang="zh-TW" altLang="zh-TW" dirty="0" smtClean="0"/>
              <a:t>長崎</a:t>
            </a:r>
            <a:r>
              <a:rPr lang="zh-TW" altLang="zh-TW" dirty="0"/>
              <a:t>大學以前</a:t>
            </a:r>
            <a:r>
              <a:rPr lang="zh-TW" altLang="zh-TW" dirty="0" smtClean="0"/>
              <a:t>，</a:t>
            </a:r>
            <a:r>
              <a:rPr lang="zh-TW" altLang="en-US" dirty="0" smtClean="0"/>
              <a:t>於</a:t>
            </a:r>
            <a:r>
              <a:rPr lang="zh-TW" altLang="zh-TW" dirty="0" smtClean="0"/>
              <a:t>海大</a:t>
            </a:r>
            <a:r>
              <a:rPr lang="zh-TW" altLang="en-US" dirty="0" smtClean="0"/>
              <a:t>獲</a:t>
            </a:r>
            <a:r>
              <a:rPr lang="zh-TW" altLang="zh-TW" dirty="0" smtClean="0"/>
              <a:t>得的</a:t>
            </a:r>
            <a:r>
              <a:rPr lang="en-US" altLang="zh-TW" dirty="0" smtClean="0"/>
              <a:t>10</a:t>
            </a:r>
            <a:r>
              <a:rPr lang="zh-TW" altLang="zh-TW" dirty="0"/>
              <a:t>學分，可申請認證為長崎大學的</a:t>
            </a:r>
            <a:r>
              <a:rPr lang="zh-TW" altLang="zh-TW" dirty="0" smtClean="0"/>
              <a:t>學分</a:t>
            </a:r>
            <a:endParaRPr lang="en-US" altLang="zh-TW" dirty="0" smtClean="0"/>
          </a:p>
          <a:p>
            <a:r>
              <a:rPr lang="zh-TW" altLang="en-US" dirty="0" smtClean="0"/>
              <a:t>在註冊</a:t>
            </a:r>
            <a:r>
              <a:rPr lang="zh-TW" altLang="zh-TW" dirty="0" smtClean="0"/>
              <a:t>長崎</a:t>
            </a:r>
            <a:r>
              <a:rPr lang="zh-TW" altLang="zh-TW" dirty="0"/>
              <a:t>大學後</a:t>
            </a:r>
            <a:r>
              <a:rPr lang="zh-TW" altLang="zh-TW" dirty="0" smtClean="0"/>
              <a:t>，</a:t>
            </a:r>
            <a:r>
              <a:rPr lang="zh-TW" altLang="en-US" dirty="0" smtClean="0"/>
              <a:t>於</a:t>
            </a:r>
            <a:r>
              <a:rPr lang="zh-TW" altLang="zh-TW" dirty="0" smtClean="0"/>
              <a:t>海大獲得的</a:t>
            </a:r>
            <a:r>
              <a:rPr lang="en-US" altLang="zh-TW" dirty="0" smtClean="0"/>
              <a:t>4</a:t>
            </a:r>
            <a:r>
              <a:rPr lang="zh-TW" altLang="zh-TW" dirty="0" smtClean="0"/>
              <a:t>學分，可</a:t>
            </a:r>
            <a:r>
              <a:rPr lang="zh-TW" altLang="zh-TW" dirty="0"/>
              <a:t>申請認證為長崎大學的學分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在長崎大學取得</a:t>
            </a:r>
            <a:r>
              <a:rPr lang="zh-TW" altLang="zh-TW" dirty="0" smtClean="0"/>
              <a:t>的</a:t>
            </a:r>
            <a:r>
              <a:rPr lang="en-US" altLang="zh-TW" dirty="0" smtClean="0"/>
              <a:t>9</a:t>
            </a:r>
            <a:r>
              <a:rPr lang="zh-TW" altLang="zh-TW" dirty="0" smtClean="0"/>
              <a:t>學分，可以</a:t>
            </a:r>
            <a:r>
              <a:rPr lang="zh-TW" altLang="zh-TW" dirty="0"/>
              <a:t>申請抵免海洋大學的</a:t>
            </a:r>
            <a:r>
              <a:rPr lang="zh-TW" altLang="zh-TW" dirty="0" smtClean="0"/>
              <a:t>學分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90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Doctoral Dissertation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zh-TW" dirty="0"/>
              <a:t>　</a:t>
            </a:r>
            <a:r>
              <a:rPr lang="en-US" altLang="zh-TW" dirty="0"/>
              <a:t>To receive doctoral degrees from both NU and NTOU, students must write a dissertation on their research </a:t>
            </a:r>
            <a:r>
              <a:rPr lang="en-US" altLang="zh-TW" dirty="0">
                <a:solidFill>
                  <a:srgbClr val="FF0000"/>
                </a:solidFill>
              </a:rPr>
              <a:t>at both </a:t>
            </a:r>
            <a:r>
              <a:rPr lang="en-US" altLang="zh-TW" dirty="0"/>
              <a:t>institutions and submit it for review </a:t>
            </a:r>
            <a:r>
              <a:rPr lang="en-US" altLang="zh-TW" dirty="0">
                <a:solidFill>
                  <a:srgbClr val="FF0000"/>
                </a:solidFill>
              </a:rPr>
              <a:t>at both </a:t>
            </a:r>
            <a:r>
              <a:rPr lang="en-US" altLang="zh-TW" dirty="0"/>
              <a:t>institutions. 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Separate </a:t>
            </a:r>
            <a:r>
              <a:rPr lang="en-US" altLang="zh-TW" dirty="0">
                <a:solidFill>
                  <a:srgbClr val="FF0000"/>
                </a:solidFill>
              </a:rPr>
              <a:t>reviews will be conducted at each university. </a:t>
            </a:r>
            <a:endParaRPr lang="zh-TW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862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Completion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海大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3</a:t>
            </a:r>
            <a:r>
              <a:rPr lang="zh-TW" altLang="zh-TW" dirty="0"/>
              <a:t>年或</a:t>
            </a:r>
            <a:r>
              <a:rPr lang="en-US" altLang="zh-TW" dirty="0"/>
              <a:t>3</a:t>
            </a:r>
            <a:r>
              <a:rPr lang="zh-TW" altLang="zh-TW" dirty="0"/>
              <a:t>年</a:t>
            </a:r>
            <a:r>
              <a:rPr lang="zh-TW" altLang="zh-TW" dirty="0" smtClean="0"/>
              <a:t>以上</a:t>
            </a:r>
            <a:r>
              <a:rPr lang="zh-TW" altLang="en-US" dirty="0" smtClean="0"/>
              <a:t>的就讀時間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最少</a:t>
            </a:r>
            <a:r>
              <a:rPr lang="en-US" altLang="zh-TW" dirty="0" smtClean="0"/>
              <a:t>18</a:t>
            </a:r>
            <a:r>
              <a:rPr lang="zh-TW" altLang="en-US" dirty="0" smtClean="0"/>
              <a:t>個學分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完成博士論文審查與相關行政程序</a:t>
            </a:r>
            <a:endParaRPr lang="en-US" altLang="zh-TW" dirty="0" smtClean="0"/>
          </a:p>
          <a:p>
            <a:r>
              <a:rPr lang="zh-TW" altLang="en-US" dirty="0" smtClean="0"/>
              <a:t>長崎</a:t>
            </a:r>
            <a:endParaRPr lang="en-US" altLang="zh-TW" dirty="0" smtClean="0"/>
          </a:p>
          <a:p>
            <a:pPr lvl="1"/>
            <a:r>
              <a:rPr lang="en-US" altLang="zh-TW" dirty="0"/>
              <a:t>3</a:t>
            </a:r>
            <a:r>
              <a:rPr lang="zh-TW" altLang="zh-TW" dirty="0"/>
              <a:t>年或</a:t>
            </a:r>
            <a:r>
              <a:rPr lang="en-US" altLang="zh-TW" dirty="0"/>
              <a:t>3</a:t>
            </a:r>
            <a:r>
              <a:rPr lang="zh-TW" altLang="zh-TW" dirty="0"/>
              <a:t>年以上</a:t>
            </a:r>
            <a:r>
              <a:rPr lang="zh-TW" altLang="en-US" dirty="0"/>
              <a:t>的就讀時間</a:t>
            </a:r>
            <a:endParaRPr lang="en-US" altLang="zh-TW" dirty="0"/>
          </a:p>
          <a:p>
            <a:pPr lvl="1"/>
            <a:r>
              <a:rPr lang="zh-TW" altLang="en-US" dirty="0"/>
              <a:t>最少</a:t>
            </a:r>
            <a:r>
              <a:rPr lang="en-US" altLang="zh-TW" dirty="0" smtClean="0"/>
              <a:t>15</a:t>
            </a:r>
            <a:r>
              <a:rPr lang="zh-TW" altLang="en-US" dirty="0" smtClean="0"/>
              <a:t>個</a:t>
            </a:r>
            <a:r>
              <a:rPr lang="zh-TW" altLang="en-US" dirty="0"/>
              <a:t>學分</a:t>
            </a:r>
            <a:endParaRPr lang="en-US" altLang="zh-TW" dirty="0"/>
          </a:p>
          <a:p>
            <a:pPr lvl="1"/>
            <a:r>
              <a:rPr lang="zh-TW" altLang="en-US" dirty="0"/>
              <a:t>完成博士論文審查與相關行政程序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25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Discontinuation of Study Abroad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每年需評估審查學生</a:t>
            </a:r>
            <a:r>
              <a:rPr lang="zh-TW" altLang="en-US" dirty="0"/>
              <a:t>論文</a:t>
            </a:r>
            <a:r>
              <a:rPr lang="zh-TW" altLang="en-US" dirty="0" smtClean="0"/>
              <a:t>與學分取得的進度</a:t>
            </a:r>
            <a:endParaRPr lang="en-US" altLang="zh-TW" dirty="0" smtClean="0"/>
          </a:p>
          <a:p>
            <a:r>
              <a:rPr lang="zh-TW" altLang="en-US" dirty="0" smtClean="0"/>
              <a:t>若不符合資格</a:t>
            </a:r>
            <a:r>
              <a:rPr lang="zh-TW" altLang="en-US" dirty="0" smtClean="0">
                <a:latin typeface="新細明體"/>
                <a:ea typeface="新細明體"/>
              </a:rPr>
              <a:t>，經兩校商議後可取消該生雙聯學位資格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871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報告事宜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長崎大學</a:t>
            </a:r>
            <a:r>
              <a:rPr lang="zh-TW" altLang="en-US" dirty="0" smtClean="0"/>
              <a:t>已確認每年</a:t>
            </a:r>
            <a:r>
              <a:rPr lang="zh-TW" altLang="en-US" dirty="0"/>
              <a:t>最高收</a:t>
            </a:r>
            <a:r>
              <a:rPr lang="en-US" altLang="zh-TW" dirty="0"/>
              <a:t>3</a:t>
            </a:r>
            <a:r>
              <a:rPr lang="zh-TW" altLang="en-US" dirty="0"/>
              <a:t>位</a:t>
            </a:r>
            <a:r>
              <a:rPr lang="zh-TW" altLang="en-US" dirty="0" smtClean="0"/>
              <a:t>學生</a:t>
            </a:r>
            <a:r>
              <a:rPr lang="en-US" altLang="zh-TW" dirty="0" smtClean="0"/>
              <a:t>,</a:t>
            </a:r>
            <a:r>
              <a:rPr lang="zh-TW" altLang="en-US" dirty="0" smtClean="0"/>
              <a:t>根據合約</a:t>
            </a:r>
            <a:r>
              <a:rPr lang="en-US" altLang="zh-TW" dirty="0" smtClean="0"/>
              <a:t>,</a:t>
            </a:r>
            <a:r>
              <a:rPr lang="zh-TW" altLang="en-US" dirty="0" smtClean="0"/>
              <a:t>本校共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個系所參與</a:t>
            </a:r>
            <a:endParaRPr lang="en-US" altLang="zh-TW" dirty="0" smtClean="0"/>
          </a:p>
          <a:p>
            <a:r>
              <a:rPr lang="zh-TW" altLang="en-US" dirty="0" smtClean="0"/>
              <a:t>長崎大學</a:t>
            </a:r>
            <a:r>
              <a:rPr lang="zh-TW" altLang="en-US" dirty="0"/>
              <a:t>部分</a:t>
            </a:r>
            <a:r>
              <a:rPr lang="zh-TW" altLang="en-US" dirty="0" smtClean="0"/>
              <a:t>要求本校教授須與該校教受先行溝通共同指導意願</a:t>
            </a:r>
            <a:endParaRPr lang="en-US" altLang="zh-TW" dirty="0" smtClean="0"/>
          </a:p>
          <a:p>
            <a:r>
              <a:rPr lang="zh-TW" altLang="en-US" dirty="0"/>
              <a:t>請</a:t>
            </a:r>
            <a:r>
              <a:rPr lang="zh-TW" altLang="en-US" dirty="0" smtClean="0"/>
              <a:t>先與</a:t>
            </a:r>
            <a:r>
              <a:rPr lang="zh-TW" altLang="en-US" dirty="0"/>
              <a:t>日方教授</a:t>
            </a:r>
            <a:r>
              <a:rPr lang="zh-TW" altLang="en-US" dirty="0" smtClean="0"/>
              <a:t>談</a:t>
            </a:r>
            <a:r>
              <a:rPr lang="zh-TW" altLang="en-US" dirty="0"/>
              <a:t>好</a:t>
            </a:r>
            <a:r>
              <a:rPr lang="zh-TW" altLang="en-US" dirty="0" smtClean="0"/>
              <a:t>後</a:t>
            </a:r>
            <a:r>
              <a:rPr lang="zh-TW" altLang="en-US" dirty="0"/>
              <a:t>再</a:t>
            </a:r>
            <a:r>
              <a:rPr lang="zh-TW" altLang="en-US" dirty="0" smtClean="0"/>
              <a:t>進行校內申請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578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整體</a:t>
            </a:r>
            <a:r>
              <a:rPr lang="zh-TW" altLang="en-US" dirty="0" smtClean="0"/>
              <a:t>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1" r="4491" b="12935"/>
          <a:stretch/>
        </p:blipFill>
        <p:spPr bwMode="auto">
          <a:xfrm>
            <a:off x="323528" y="908720"/>
            <a:ext cx="8709965" cy="57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49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4392488" cy="85496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海大學生至長崎</a:t>
            </a:r>
            <a:endParaRPr lang="zh-TW" altLang="en-US" sz="4000" b="1" dirty="0"/>
          </a:p>
        </p:txBody>
      </p:sp>
      <p:graphicFrame>
        <p:nvGraphicFramePr>
          <p:cNvPr id="55" name="內容版面配置區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434679"/>
              </p:ext>
            </p:extLst>
          </p:nvPr>
        </p:nvGraphicFramePr>
        <p:xfrm>
          <a:off x="683569" y="908720"/>
          <a:ext cx="7488831" cy="5559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5632911"/>
                <a:gridCol w="1351865"/>
              </a:tblGrid>
              <a:tr h="320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Standard Double Degree Program </a:t>
                      </a:r>
                      <a:r>
                        <a:rPr lang="en-US" sz="1800" kern="100" dirty="0" smtClean="0">
                          <a:effectLst/>
                        </a:rPr>
                        <a:t>Schedule</a:t>
                      </a:r>
                      <a:endParaRPr lang="zh-TW" sz="1800" kern="100" dirty="0">
                        <a:effectLst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Time </a:t>
                      </a:r>
                      <a:r>
                        <a:rPr lang="en-US" sz="1800" kern="100" dirty="0" smtClean="0">
                          <a:effectLst/>
                        </a:rPr>
                        <a:t>Period</a:t>
                      </a:r>
                      <a:endParaRPr lang="zh-TW" sz="1800" kern="100" dirty="0">
                        <a:effectLst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sz="1200" kern="100" dirty="0">
                          <a:effectLst/>
                        </a:rPr>
                        <a:t>Enrollment in NTOU </a:t>
                      </a:r>
                      <a:r>
                        <a:rPr lang="zh-TW" sz="1200" kern="100" dirty="0" smtClean="0">
                          <a:effectLst/>
                        </a:rPr>
                        <a:t>在</a:t>
                      </a:r>
                      <a:r>
                        <a:rPr lang="zh-TW" sz="1200" kern="100" dirty="0">
                          <a:effectLst/>
                        </a:rPr>
                        <a:t>海洋大學註冊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9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2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sz="1200" kern="100" dirty="0">
                          <a:effectLst/>
                        </a:rPr>
                        <a:t>Study and dissertation work at NTOU </a:t>
                      </a:r>
                      <a:r>
                        <a:rPr lang="zh-TW" sz="1200" kern="100" dirty="0" smtClean="0">
                          <a:effectLst/>
                        </a:rPr>
                        <a:t>在</a:t>
                      </a:r>
                      <a:r>
                        <a:rPr lang="zh-TW" sz="1200" kern="100" dirty="0">
                          <a:effectLst/>
                        </a:rPr>
                        <a:t>海大就學與寫論文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48142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3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sz="1200" kern="100" dirty="0">
                          <a:effectLst/>
                        </a:rPr>
                        <a:t>Submission of Double Degree Program application material to </a:t>
                      </a:r>
                      <a:r>
                        <a:rPr lang="en-US" sz="1200" kern="100" dirty="0" smtClean="0">
                          <a:effectLst/>
                        </a:rPr>
                        <a:t>NTO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zh-TW" sz="1200" kern="100" dirty="0" smtClean="0">
                          <a:effectLst/>
                        </a:rPr>
                        <a:t>繳交申請</a:t>
                      </a:r>
                      <a:r>
                        <a:rPr lang="zh-TW" sz="1200" kern="100" dirty="0">
                          <a:effectLst/>
                        </a:rPr>
                        <a:t>資料給海洋大學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 smtClean="0">
                          <a:effectLst/>
                        </a:rPr>
                        <a:t>12</a:t>
                      </a:r>
                      <a:r>
                        <a:rPr lang="zh-TW" sz="1200" kern="100" dirty="0" smtClean="0">
                          <a:effectLst/>
                        </a:rPr>
                        <a:t>月</a:t>
                      </a:r>
                      <a:r>
                        <a:rPr lang="en-US" altLang="zh-TW" sz="1200" kern="100" dirty="0" smtClean="0">
                          <a:effectLst/>
                        </a:rPr>
                        <a:t>12</a:t>
                      </a:r>
                      <a:r>
                        <a:rPr lang="zh-TW" altLang="en-US" sz="1200" kern="100" dirty="0" smtClean="0">
                          <a:effectLst/>
                        </a:rPr>
                        <a:t>號</a:t>
                      </a:r>
                      <a:endParaRPr lang="en-US" altLang="zh-TW" sz="12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4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sz="1200" kern="100" dirty="0">
                          <a:effectLst/>
                        </a:rPr>
                        <a:t>Student recommended to NU </a:t>
                      </a:r>
                      <a:r>
                        <a:rPr lang="zh-TW" sz="1200" kern="100" dirty="0" smtClean="0">
                          <a:effectLst/>
                        </a:rPr>
                        <a:t>推薦學生</a:t>
                      </a:r>
                      <a:r>
                        <a:rPr lang="zh-TW" altLang="en-US" sz="1200" kern="100" dirty="0" smtClean="0">
                          <a:effectLst/>
                        </a:rPr>
                        <a:t>至</a:t>
                      </a:r>
                      <a:r>
                        <a:rPr lang="zh-TW" sz="1200" kern="100" dirty="0" smtClean="0">
                          <a:effectLst/>
                        </a:rPr>
                        <a:t>長崎大學</a:t>
                      </a:r>
                      <a:r>
                        <a:rPr lang="en-US" altLang="zh-TW" sz="1200" kern="100" dirty="0" smtClean="0">
                          <a:effectLst/>
                        </a:rPr>
                        <a:t>(12</a:t>
                      </a:r>
                      <a:r>
                        <a:rPr lang="zh-TW" altLang="en-US" sz="1200" kern="100" dirty="0" smtClean="0">
                          <a:effectLst/>
                        </a:rPr>
                        <a:t>月初審查</a:t>
                      </a:r>
                      <a:r>
                        <a:rPr lang="zh-TW" altLang="en-US" sz="1200" kern="100" dirty="0" smtClean="0">
                          <a:effectLst/>
                          <a:latin typeface="新細明體"/>
                          <a:ea typeface="新細明體"/>
                        </a:rPr>
                        <a:t>，</a:t>
                      </a:r>
                      <a:r>
                        <a:rPr lang="en-US" altLang="zh-TW" sz="1200" kern="100" dirty="0" smtClean="0">
                          <a:effectLst/>
                          <a:latin typeface="新細明體"/>
                          <a:ea typeface="新細明體"/>
                        </a:rPr>
                        <a:t>12</a:t>
                      </a:r>
                      <a:r>
                        <a:rPr lang="zh-TW" altLang="en-US" sz="1200" kern="100" dirty="0" smtClean="0">
                          <a:effectLst/>
                          <a:latin typeface="新細明體"/>
                          <a:ea typeface="新細明體"/>
                        </a:rPr>
                        <a:t>月底送至長崎</a:t>
                      </a:r>
                      <a:r>
                        <a:rPr lang="en-US" altLang="zh-TW" sz="1200" kern="100" dirty="0" smtClean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12</a:t>
                      </a:r>
                      <a:r>
                        <a:rPr lang="zh-TW" sz="1200" kern="100" dirty="0" smtClean="0">
                          <a:effectLst/>
                        </a:rPr>
                        <a:t>月</a:t>
                      </a:r>
                      <a:r>
                        <a:rPr lang="en-US" altLang="zh-TW" sz="1200" kern="100" dirty="0" smtClean="0">
                          <a:effectLst/>
                        </a:rPr>
                        <a:t>24</a:t>
                      </a:r>
                      <a:r>
                        <a:rPr lang="zh-TW" altLang="en-US" sz="1200" kern="100" smtClean="0">
                          <a:effectLst/>
                        </a:rPr>
                        <a:t>號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5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en-US" sz="1200" kern="100" dirty="0" smtClean="0">
                          <a:effectLst/>
                        </a:rPr>
                        <a:t>Selection </a:t>
                      </a:r>
                      <a:r>
                        <a:rPr lang="en-US" sz="1200" kern="100" dirty="0">
                          <a:effectLst/>
                        </a:rPr>
                        <a:t>based on document review by NU selection </a:t>
                      </a:r>
                      <a:r>
                        <a:rPr lang="en-US" sz="1200" kern="100" dirty="0" smtClean="0">
                          <a:effectLst/>
                        </a:rPr>
                        <a:t>committee</a:t>
                      </a:r>
                      <a:r>
                        <a:rPr lang="zh-TW" sz="1200" kern="100" dirty="0" smtClean="0">
                          <a:effectLst/>
                        </a:rPr>
                        <a:t>長崎大學審查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2015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月中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29008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6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Announcement </a:t>
                      </a:r>
                      <a:r>
                        <a:rPr lang="en-US" sz="1200" kern="100" dirty="0">
                          <a:effectLst/>
                        </a:rPr>
                        <a:t>of results </a:t>
                      </a:r>
                      <a:r>
                        <a:rPr lang="zh-TW" sz="1200" kern="100" dirty="0">
                          <a:effectLst/>
                        </a:rPr>
                        <a:t>宣布結果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2015</a:t>
                      </a:r>
                      <a:r>
                        <a:rPr lang="zh-TW" sz="1200" kern="100" dirty="0" smtClean="0">
                          <a:effectLst/>
                        </a:rPr>
                        <a:t>年</a:t>
                      </a:r>
                      <a:r>
                        <a:rPr lang="en-US" altLang="zh-TW" sz="1200" kern="100" dirty="0">
                          <a:effectLst/>
                        </a:rPr>
                        <a:t>2</a:t>
                      </a:r>
                      <a:r>
                        <a:rPr lang="zh-TW" sz="1200" kern="100" dirty="0" smtClean="0">
                          <a:effectLst/>
                        </a:rPr>
                        <a:t>月中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7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Registration </a:t>
                      </a:r>
                      <a:r>
                        <a:rPr lang="en-US" sz="1200" kern="100" dirty="0">
                          <a:effectLst/>
                        </a:rPr>
                        <a:t>procedures </a:t>
                      </a:r>
                      <a:r>
                        <a:rPr lang="zh-TW" sz="1200" kern="100" dirty="0">
                          <a:effectLst/>
                        </a:rPr>
                        <a:t>註冊</a:t>
                      </a:r>
                      <a:r>
                        <a:rPr lang="zh-TW" sz="1200" kern="100" dirty="0" smtClean="0">
                          <a:effectLst/>
                        </a:rPr>
                        <a:t>程序</a:t>
                      </a:r>
                      <a:r>
                        <a:rPr lang="en-US" altLang="zh-TW" sz="1200" kern="100" dirty="0" smtClean="0">
                          <a:effectLst/>
                        </a:rPr>
                        <a:t>(</a:t>
                      </a:r>
                      <a:r>
                        <a:rPr lang="zh-TW" altLang="en-US" sz="1200" kern="100" dirty="0" smtClean="0">
                          <a:effectLst/>
                        </a:rPr>
                        <a:t>長崎大學</a:t>
                      </a:r>
                      <a:r>
                        <a:rPr lang="en-US" altLang="zh-TW" sz="1200" kern="100" dirty="0" smtClean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2015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3</a:t>
                      </a:r>
                      <a:r>
                        <a:rPr lang="zh-TW" sz="1200" kern="100" dirty="0">
                          <a:effectLst/>
                        </a:rPr>
                        <a:t>月中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8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Enrollment </a:t>
                      </a:r>
                      <a:r>
                        <a:rPr lang="en-US" sz="1200" kern="100" dirty="0">
                          <a:effectLst/>
                        </a:rPr>
                        <a:t>in NU</a:t>
                      </a:r>
                      <a:r>
                        <a:rPr lang="zh-TW" sz="1200" kern="100" dirty="0">
                          <a:effectLst/>
                        </a:rPr>
                        <a:t>在長崎大學註冊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2015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4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9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Travel arrangements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2016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10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Relocate </a:t>
                      </a:r>
                      <a:r>
                        <a:rPr lang="en-US" sz="1200" kern="100" dirty="0">
                          <a:effectLst/>
                        </a:rPr>
                        <a:t>to </a:t>
                      </a:r>
                      <a:r>
                        <a:rPr lang="en-US" sz="1200" kern="100" dirty="0" smtClean="0">
                          <a:effectLst/>
                        </a:rPr>
                        <a:t>Japan</a:t>
                      </a:r>
                      <a:r>
                        <a:rPr lang="zh-TW" altLang="en-US" sz="1200" kern="100" dirty="0" smtClean="0">
                          <a:effectLst/>
                        </a:rPr>
                        <a:t>至</a:t>
                      </a:r>
                      <a:r>
                        <a:rPr lang="zh-TW" sz="1200" kern="100" dirty="0" smtClean="0">
                          <a:effectLst/>
                        </a:rPr>
                        <a:t>日本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2016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4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11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Study </a:t>
                      </a:r>
                      <a:r>
                        <a:rPr lang="en-US" sz="1200" kern="100" dirty="0">
                          <a:effectLst/>
                        </a:rPr>
                        <a:t>and dissertation work at </a:t>
                      </a:r>
                      <a:r>
                        <a:rPr lang="en-US" sz="1200" kern="100" dirty="0" smtClean="0">
                          <a:effectLst/>
                        </a:rPr>
                        <a:t>NU</a:t>
                      </a:r>
                      <a:r>
                        <a:rPr lang="zh-TW" sz="1200" kern="100" dirty="0" smtClean="0">
                          <a:effectLst/>
                        </a:rPr>
                        <a:t>在</a:t>
                      </a:r>
                      <a:r>
                        <a:rPr lang="zh-TW" sz="1200" kern="100" dirty="0">
                          <a:effectLst/>
                        </a:rPr>
                        <a:t>長崎大學就學與寫論文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12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NU </a:t>
                      </a:r>
                      <a:r>
                        <a:rPr lang="en-US" sz="1200" kern="100" dirty="0">
                          <a:effectLst/>
                        </a:rPr>
                        <a:t>dissertation </a:t>
                      </a:r>
                      <a:r>
                        <a:rPr lang="en-US" sz="1200" kern="100" dirty="0" smtClean="0">
                          <a:effectLst/>
                        </a:rPr>
                        <a:t>review</a:t>
                      </a:r>
                      <a:r>
                        <a:rPr lang="zh-TW" sz="1200" kern="100" dirty="0" smtClean="0">
                          <a:effectLst/>
                        </a:rPr>
                        <a:t>長崎</a:t>
                      </a:r>
                      <a:r>
                        <a:rPr lang="zh-TW" sz="1200" kern="100" dirty="0">
                          <a:effectLst/>
                        </a:rPr>
                        <a:t>大學論文審查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2018</a:t>
                      </a:r>
                      <a:r>
                        <a:rPr lang="zh-TW" sz="1200" kern="100" dirty="0" smtClean="0">
                          <a:effectLst/>
                        </a:rPr>
                        <a:t>年</a:t>
                      </a:r>
                      <a:r>
                        <a:rPr lang="en-US" altLang="zh-TW" sz="1200" kern="100" dirty="0">
                          <a:effectLst/>
                        </a:rPr>
                        <a:t>2</a:t>
                      </a:r>
                      <a:r>
                        <a:rPr lang="zh-TW" sz="1200" kern="100" dirty="0" smtClean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13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NU conferral</a:t>
                      </a:r>
                      <a:r>
                        <a:rPr lang="zh-TW" altLang="en-US" sz="1200" kern="100" dirty="0" smtClean="0">
                          <a:effectLst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</a:rPr>
                        <a:t>長崎</a:t>
                      </a:r>
                      <a:r>
                        <a:rPr lang="zh-TW" sz="1200" kern="100" dirty="0">
                          <a:effectLst/>
                        </a:rPr>
                        <a:t>大學學位授與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2018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3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14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NTOU </a:t>
                      </a:r>
                      <a:r>
                        <a:rPr lang="en-US" sz="1200" kern="100" dirty="0">
                          <a:effectLst/>
                        </a:rPr>
                        <a:t>dissertation review</a:t>
                      </a:r>
                      <a:r>
                        <a:rPr lang="zh-TW" sz="1200" kern="100" dirty="0">
                          <a:effectLst/>
                        </a:rPr>
                        <a:t>海洋大學論文審查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2018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  <a:tr h="320950"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15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marL="200025" indent="-200025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NTOU </a:t>
                      </a:r>
                      <a:r>
                        <a:rPr lang="en-US" sz="1200" kern="100" dirty="0">
                          <a:effectLst/>
                        </a:rPr>
                        <a:t>degree conferral</a:t>
                      </a:r>
                      <a:r>
                        <a:rPr lang="zh-TW" sz="1200" kern="100" dirty="0">
                          <a:effectLst/>
                        </a:rPr>
                        <a:t>海洋大學學位授與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2018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5420" marR="554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80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040560" cy="34605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長崎大學學生至海大</a:t>
            </a:r>
            <a:endParaRPr lang="zh-TW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06834"/>
              </p:ext>
            </p:extLst>
          </p:nvPr>
        </p:nvGraphicFramePr>
        <p:xfrm>
          <a:off x="683568" y="764704"/>
          <a:ext cx="7987074" cy="5990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6041212"/>
                <a:gridCol w="1441806"/>
              </a:tblGrid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Standard Double Degree Program </a:t>
                      </a:r>
                      <a:r>
                        <a:rPr lang="en-US" sz="1400" kern="100" dirty="0" smtClean="0">
                          <a:effectLst/>
                        </a:rPr>
                        <a:t>Schedule</a:t>
                      </a:r>
                      <a:endParaRPr lang="zh-TW" sz="1400" kern="100" dirty="0">
                        <a:effectLst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Time </a:t>
                      </a:r>
                      <a:r>
                        <a:rPr lang="en-US" sz="1400" kern="100" dirty="0" smtClean="0">
                          <a:effectLst/>
                        </a:rPr>
                        <a:t>Period</a:t>
                      </a:r>
                      <a:endParaRPr lang="zh-TW" sz="1400" kern="100" dirty="0">
                        <a:effectLst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Enrollment </a:t>
                      </a:r>
                      <a:r>
                        <a:rPr lang="en-US" sz="1200" kern="100" dirty="0">
                          <a:effectLst/>
                        </a:rPr>
                        <a:t>in NU</a:t>
                      </a:r>
                      <a:r>
                        <a:rPr lang="zh-TW" sz="1200" kern="100" dirty="0">
                          <a:effectLst/>
                        </a:rPr>
                        <a:t>在長崎大學註冊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4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2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Study </a:t>
                      </a:r>
                      <a:r>
                        <a:rPr lang="en-US" sz="1200" kern="100" dirty="0">
                          <a:effectLst/>
                        </a:rPr>
                        <a:t>and dissertation work at </a:t>
                      </a:r>
                      <a:r>
                        <a:rPr lang="en-US" sz="1200" kern="100" dirty="0" smtClean="0">
                          <a:effectLst/>
                        </a:rPr>
                        <a:t>NU   </a:t>
                      </a:r>
                      <a:r>
                        <a:rPr lang="zh-TW" sz="1200" kern="100" dirty="0">
                          <a:effectLst/>
                        </a:rPr>
                        <a:t>在長崎大學就學與寫論文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3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Submission </a:t>
                      </a:r>
                      <a:r>
                        <a:rPr lang="en-US" sz="1200" kern="100" dirty="0">
                          <a:effectLst/>
                        </a:rPr>
                        <a:t>of Double Degree Program application material to </a:t>
                      </a:r>
                      <a:r>
                        <a:rPr lang="en-US" sz="1200" kern="100" dirty="0" smtClean="0">
                          <a:effectLst/>
                        </a:rPr>
                        <a:t>NU</a:t>
                      </a:r>
                    </a:p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</a:rPr>
                        <a:t>繳交</a:t>
                      </a:r>
                      <a:r>
                        <a:rPr lang="zh-TW" sz="1200" kern="100" dirty="0">
                          <a:effectLst/>
                        </a:rPr>
                        <a:t>雙聯學位的申請資料給長崎大學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月初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4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Interview </a:t>
                      </a:r>
                      <a:r>
                        <a:rPr lang="en-US" sz="1200" kern="100" dirty="0">
                          <a:effectLst/>
                        </a:rPr>
                        <a:t>and selection process by NU selection committee</a:t>
                      </a:r>
                      <a:r>
                        <a:rPr lang="zh-TW" sz="1200" kern="100" dirty="0">
                          <a:effectLst/>
                        </a:rPr>
                        <a:t>長崎大學徵選委員會面試與徵選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月中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5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Recommendation </a:t>
                      </a:r>
                      <a:r>
                        <a:rPr lang="en-US" sz="1200" kern="100" dirty="0">
                          <a:effectLst/>
                        </a:rPr>
                        <a:t>to NTOU</a:t>
                      </a:r>
                      <a:r>
                        <a:rPr lang="zh-TW" sz="1200" kern="100" dirty="0">
                          <a:effectLst/>
                        </a:rPr>
                        <a:t>推薦學生到海洋大學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月下旬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6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Century"/>
                        <a:buNone/>
                      </a:pPr>
                      <a:r>
                        <a:rPr lang="en-US" sz="1200" kern="100" dirty="0">
                          <a:effectLst/>
                        </a:rPr>
                        <a:t>Selection based on document review by NTOU selection committee</a:t>
                      </a:r>
                      <a:r>
                        <a:rPr lang="zh-TW" sz="1200" kern="100" dirty="0">
                          <a:effectLst/>
                        </a:rPr>
                        <a:t>海洋</a:t>
                      </a:r>
                      <a:r>
                        <a:rPr lang="zh-TW" sz="1200" kern="100" dirty="0" smtClean="0">
                          <a:effectLst/>
                        </a:rPr>
                        <a:t>大學審查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 smtClean="0">
                          <a:effectLst/>
                        </a:rPr>
                        <a:t>年</a:t>
                      </a:r>
                      <a:r>
                        <a:rPr lang="en-US" altLang="zh-TW" sz="1200" kern="100" dirty="0">
                          <a:effectLst/>
                        </a:rPr>
                        <a:t>7</a:t>
                      </a:r>
                      <a:r>
                        <a:rPr lang="zh-TW" sz="1200" kern="100" dirty="0" smtClean="0">
                          <a:effectLst/>
                        </a:rPr>
                        <a:t>月</a:t>
                      </a:r>
                      <a:r>
                        <a:rPr lang="zh-TW" sz="1200" kern="100" dirty="0">
                          <a:effectLst/>
                        </a:rPr>
                        <a:t>初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7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Announcement </a:t>
                      </a:r>
                      <a:r>
                        <a:rPr lang="en-US" sz="1200" kern="100" dirty="0">
                          <a:effectLst/>
                        </a:rPr>
                        <a:t>of results</a:t>
                      </a:r>
                      <a:r>
                        <a:rPr lang="zh-TW" sz="1200" kern="100" dirty="0">
                          <a:effectLst/>
                        </a:rPr>
                        <a:t>宣布結果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7</a:t>
                      </a:r>
                      <a:r>
                        <a:rPr lang="zh-TW" sz="1200" kern="100" dirty="0">
                          <a:effectLst/>
                        </a:rPr>
                        <a:t>月下旬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8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Registration </a:t>
                      </a:r>
                      <a:r>
                        <a:rPr lang="en-US" sz="1200" kern="100" dirty="0">
                          <a:effectLst/>
                        </a:rPr>
                        <a:t>procedures</a:t>
                      </a:r>
                      <a:r>
                        <a:rPr lang="zh-TW" sz="1200" kern="100" dirty="0">
                          <a:effectLst/>
                        </a:rPr>
                        <a:t>註冊程序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8</a:t>
                      </a:r>
                      <a:r>
                        <a:rPr lang="zh-TW" sz="1200" kern="100" dirty="0">
                          <a:effectLst/>
                        </a:rPr>
                        <a:t>月中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9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Enrollment </a:t>
                      </a:r>
                      <a:r>
                        <a:rPr lang="en-US" sz="1200" kern="100" dirty="0">
                          <a:effectLst/>
                        </a:rPr>
                        <a:t>in NTOU </a:t>
                      </a:r>
                      <a:r>
                        <a:rPr lang="zh-TW" sz="1200" kern="100" dirty="0">
                          <a:effectLst/>
                        </a:rPr>
                        <a:t>在海洋大學註冊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9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10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Travel arrangements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2015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7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11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Relocate </a:t>
                      </a:r>
                      <a:r>
                        <a:rPr lang="en-US" sz="1200" kern="100" dirty="0">
                          <a:effectLst/>
                        </a:rPr>
                        <a:t>to </a:t>
                      </a:r>
                      <a:r>
                        <a:rPr lang="en-US" sz="1200" kern="100" dirty="0" smtClean="0">
                          <a:effectLst/>
                        </a:rPr>
                        <a:t>Taiwan</a:t>
                      </a:r>
                      <a:r>
                        <a:rPr lang="zh-TW" altLang="en-US" sz="1200" kern="100" dirty="0" smtClean="0">
                          <a:effectLst/>
                        </a:rPr>
                        <a:t>至</a:t>
                      </a:r>
                      <a:r>
                        <a:rPr lang="zh-TW" sz="1200" kern="100" dirty="0" smtClean="0">
                          <a:effectLst/>
                        </a:rPr>
                        <a:t>台灣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2015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9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12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Study </a:t>
                      </a:r>
                      <a:r>
                        <a:rPr lang="en-US" sz="1200" kern="100" dirty="0">
                          <a:effectLst/>
                        </a:rPr>
                        <a:t>and dissertation work at </a:t>
                      </a:r>
                      <a:r>
                        <a:rPr lang="en-US" sz="1200" kern="100" dirty="0" smtClean="0">
                          <a:effectLst/>
                        </a:rPr>
                        <a:t>NTOU   </a:t>
                      </a:r>
                      <a:r>
                        <a:rPr lang="zh-TW" sz="1200" kern="100" dirty="0">
                          <a:effectLst/>
                        </a:rPr>
                        <a:t>在海洋大學就學與寫論文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13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NTOU </a:t>
                      </a:r>
                      <a:r>
                        <a:rPr lang="en-US" sz="1200" kern="100" dirty="0">
                          <a:effectLst/>
                        </a:rPr>
                        <a:t>dissertation review</a:t>
                      </a:r>
                      <a:r>
                        <a:rPr lang="zh-TW" sz="1200" kern="100" dirty="0">
                          <a:effectLst/>
                        </a:rPr>
                        <a:t>海洋大學論文審查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2017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14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NTOU </a:t>
                      </a:r>
                      <a:r>
                        <a:rPr lang="en-US" sz="1200" kern="100" dirty="0">
                          <a:effectLst/>
                        </a:rPr>
                        <a:t>degree conferral </a:t>
                      </a:r>
                      <a:r>
                        <a:rPr lang="zh-TW" sz="1200" kern="100" dirty="0">
                          <a:effectLst/>
                        </a:rPr>
                        <a:t>海洋大學學位授與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2017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6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15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NU </a:t>
                      </a:r>
                      <a:r>
                        <a:rPr lang="en-US" sz="1200" kern="100" dirty="0">
                          <a:effectLst/>
                        </a:rPr>
                        <a:t>dissertation review</a:t>
                      </a:r>
                      <a:r>
                        <a:rPr lang="zh-TW" sz="1200" kern="100" dirty="0">
                          <a:effectLst/>
                        </a:rPr>
                        <a:t>海洋大學論文審查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2018</a:t>
                      </a:r>
                      <a:r>
                        <a:rPr lang="zh-TW" sz="1200" kern="100" dirty="0" smtClean="0">
                          <a:effectLst/>
                        </a:rPr>
                        <a:t>年</a:t>
                      </a:r>
                      <a:r>
                        <a:rPr lang="en-US" altLang="zh-TW" sz="1200" kern="100" dirty="0">
                          <a:effectLst/>
                        </a:rPr>
                        <a:t>2</a:t>
                      </a:r>
                      <a:r>
                        <a:rPr lang="zh-TW" sz="1200" kern="100" dirty="0" smtClean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  <a:tr h="351568"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Century"/>
                          <a:ea typeface="MS Mincho"/>
                          <a:cs typeface="Times New Roman"/>
                        </a:rPr>
                        <a:t>16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marL="200025" indent="-200025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NU </a:t>
                      </a:r>
                      <a:r>
                        <a:rPr lang="en-US" sz="1200" kern="100" dirty="0">
                          <a:effectLst/>
                        </a:rPr>
                        <a:t>degree conferral</a:t>
                      </a:r>
                      <a:r>
                        <a:rPr lang="zh-TW" sz="1200" kern="100" dirty="0">
                          <a:effectLst/>
                        </a:rPr>
                        <a:t>長崎大學學位授與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2018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3</a:t>
                      </a:r>
                      <a:r>
                        <a:rPr lang="zh-TW" sz="1200" kern="100" dirty="0">
                          <a:effectLst/>
                        </a:rPr>
                        <a:t>月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57050" marR="57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6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Acceptance Quotas</a:t>
            </a:r>
            <a:r>
              <a:rPr lang="zh-TW" altLang="zh-TW" b="1" dirty="0"/>
              <a:t>接受名額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68323"/>
              </p:ext>
            </p:extLst>
          </p:nvPr>
        </p:nvGraphicFramePr>
        <p:xfrm>
          <a:off x="611561" y="1772816"/>
          <a:ext cx="7920879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6578"/>
                <a:gridCol w="2886578"/>
                <a:gridCol w="2147723"/>
              </a:tblGrid>
              <a:tr h="460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Major</a:t>
                      </a:r>
                      <a:r>
                        <a:rPr lang="zh-TW" sz="1200" kern="100" dirty="0">
                          <a:effectLst/>
                        </a:rPr>
                        <a:t>主修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Course</a:t>
                      </a:r>
                      <a:r>
                        <a:rPr lang="zh-TW" sz="1200" kern="100" dirty="0">
                          <a:effectLst/>
                        </a:rPr>
                        <a:t>課程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Number </a:t>
                      </a:r>
                      <a:r>
                        <a:rPr lang="en-US" sz="1200" kern="100" dirty="0" smtClean="0">
                          <a:effectLst/>
                        </a:rPr>
                        <a:t>Accepted</a:t>
                      </a:r>
                      <a:endParaRPr lang="zh-TW" sz="12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6085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Department of Environment and Fisheries </a:t>
                      </a:r>
                      <a:r>
                        <a:rPr lang="en-US" sz="1200" kern="100" dirty="0" smtClean="0">
                          <a:effectLst/>
                        </a:rPr>
                        <a:t>Resources</a:t>
                      </a:r>
                      <a:r>
                        <a:rPr lang="zh-TW" sz="1200" kern="100" dirty="0" smtClean="0">
                          <a:effectLst/>
                        </a:rPr>
                        <a:t>環境</a:t>
                      </a:r>
                      <a:r>
                        <a:rPr lang="zh-TW" sz="1200" kern="100" dirty="0">
                          <a:effectLst/>
                        </a:rPr>
                        <a:t>與漁業資源學系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Fisheries Science Course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</a:rPr>
                        <a:t>最多</a:t>
                      </a:r>
                      <a:r>
                        <a:rPr lang="en-US" sz="1200" kern="100" dirty="0">
                          <a:effectLst/>
                        </a:rPr>
                        <a:t>3</a:t>
                      </a:r>
                      <a:r>
                        <a:rPr lang="zh-TW" sz="1200" kern="100" dirty="0">
                          <a:effectLst/>
                        </a:rPr>
                        <a:t>名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Environmental Studies </a:t>
                      </a:r>
                      <a:r>
                        <a:rPr lang="en-US" sz="1200" kern="100" dirty="0" smtClean="0">
                          <a:effectLst/>
                        </a:rPr>
                        <a:t>Course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318211"/>
            <a:ext cx="4392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dirty="0"/>
              <a:t>Number accepted at NU</a:t>
            </a:r>
            <a:r>
              <a:rPr lang="zh-TW" altLang="en-US" dirty="0"/>
              <a:t>長崎大學接受名額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1814" y="3234191"/>
            <a:ext cx="4556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dirty="0"/>
              <a:t>Number accepted at NTOU</a:t>
            </a:r>
            <a:r>
              <a:rPr lang="zh-TW" altLang="zh-TW" dirty="0"/>
              <a:t>海洋大學接受名額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85454"/>
              </p:ext>
            </p:extLst>
          </p:nvPr>
        </p:nvGraphicFramePr>
        <p:xfrm>
          <a:off x="611560" y="3933056"/>
          <a:ext cx="7920879" cy="1440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6578"/>
                <a:gridCol w="2886578"/>
                <a:gridCol w="214772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Major</a:t>
                      </a:r>
                      <a:r>
                        <a:rPr lang="zh-TW" sz="1200" kern="100" dirty="0">
                          <a:effectLst/>
                        </a:rPr>
                        <a:t>主修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Course</a:t>
                      </a:r>
                      <a:r>
                        <a:rPr lang="zh-TW" sz="1200" kern="100" dirty="0">
                          <a:effectLst/>
                        </a:rPr>
                        <a:t>課程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Number </a:t>
                      </a:r>
                      <a:r>
                        <a:rPr lang="en-US" sz="1200" kern="100" dirty="0" smtClean="0">
                          <a:effectLst/>
                        </a:rPr>
                        <a:t>Accepted</a:t>
                      </a:r>
                      <a:endParaRPr lang="zh-TW" sz="12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College of Life Sciences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生命科學院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TW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 of Bioscience and Biotechnology</a:t>
                      </a:r>
                      <a:endParaRPr lang="zh-TW" altLang="en-US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Up to 3 students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每年</a:t>
                      </a:r>
                      <a:r>
                        <a:rPr lang="zh-TW" sz="1200" kern="100" dirty="0" smtClean="0">
                          <a:effectLst/>
                        </a:rPr>
                        <a:t>最多</a:t>
                      </a:r>
                      <a:r>
                        <a:rPr lang="en-US" sz="1200" kern="100" dirty="0">
                          <a:effectLst/>
                        </a:rPr>
                        <a:t>3</a:t>
                      </a:r>
                      <a:r>
                        <a:rPr lang="zh-TW" sz="1200" kern="100" dirty="0">
                          <a:effectLst/>
                        </a:rPr>
                        <a:t>名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Institute of Marine </a:t>
                      </a:r>
                      <a:r>
                        <a:rPr lang="en-US" sz="1200" kern="100" dirty="0" smtClean="0">
                          <a:effectLst/>
                        </a:rPr>
                        <a:t>Biology</a:t>
                      </a: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Department of Aquaculture </a:t>
                      </a:r>
                      <a:endParaRPr lang="zh-TW" sz="1200" kern="100" dirty="0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Department of Food </a:t>
                      </a:r>
                      <a:r>
                        <a:rPr lang="en-US" sz="1200" kern="100" dirty="0" smtClean="0">
                          <a:effectLst/>
                        </a:rPr>
                        <a:t>Science</a:t>
                      </a:r>
                      <a:endParaRPr lang="zh-TW" sz="1200" kern="100" dirty="0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College of Ocean Science and Resources</a:t>
                      </a:r>
                      <a:endParaRPr lang="zh-TW" sz="1200" kern="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海洋科學與資源學院</a:t>
                      </a:r>
                      <a:endParaRPr lang="zh-TW" sz="1200" kern="10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Department of Environmental Biology and Fisheries </a:t>
                      </a:r>
                      <a:r>
                        <a:rPr lang="en-US" sz="1200" kern="100" dirty="0" smtClean="0">
                          <a:effectLst/>
                        </a:rPr>
                        <a:t>Science</a:t>
                      </a:r>
                      <a:endParaRPr lang="zh-TW" sz="1200" kern="100" dirty="0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申請文件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zh-TW" altLang="en-US" dirty="0" smtClean="0"/>
              <a:t>制式表格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Application </a:t>
            </a:r>
            <a:r>
              <a:rPr lang="en-US" altLang="zh-TW" dirty="0"/>
              <a:t>form [Form 1]</a:t>
            </a:r>
            <a:endParaRPr lang="zh-TW" altLang="zh-TW" dirty="0"/>
          </a:p>
          <a:p>
            <a:pPr lvl="1"/>
            <a:r>
              <a:rPr lang="en-US" altLang="zh-TW" dirty="0" smtClean="0"/>
              <a:t>Recommendation </a:t>
            </a:r>
            <a:r>
              <a:rPr lang="en-US" altLang="zh-TW" dirty="0"/>
              <a:t>letter from supervisor of the home university [Form 2]</a:t>
            </a:r>
            <a:endParaRPr lang="zh-TW" altLang="zh-TW" dirty="0"/>
          </a:p>
          <a:p>
            <a:pPr lvl="1"/>
            <a:r>
              <a:rPr lang="en-US" altLang="zh-TW" dirty="0" smtClean="0"/>
              <a:t>Application </a:t>
            </a:r>
            <a:r>
              <a:rPr lang="en-US" altLang="zh-TW" dirty="0"/>
              <a:t>essay [Form 3]</a:t>
            </a:r>
            <a:endParaRPr lang="zh-TW" altLang="zh-TW" dirty="0"/>
          </a:p>
          <a:p>
            <a:pPr lvl="1"/>
            <a:r>
              <a:rPr lang="en-US" altLang="zh-TW" dirty="0"/>
              <a:t>Current research at the home university [Form 4]</a:t>
            </a:r>
            <a:endParaRPr lang="zh-TW" altLang="zh-TW" dirty="0"/>
          </a:p>
          <a:p>
            <a:pPr lvl="1"/>
            <a:r>
              <a:rPr lang="en-US" altLang="zh-TW" dirty="0"/>
              <a:t>Research plan at the host university [Form 5]</a:t>
            </a:r>
            <a:endParaRPr lang="zh-TW" altLang="zh-TW" dirty="0"/>
          </a:p>
          <a:p>
            <a:pPr lvl="0"/>
            <a:r>
              <a:rPr lang="zh-TW" altLang="en-US" dirty="0"/>
              <a:t>非制式表格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健檢表</a:t>
            </a:r>
            <a:r>
              <a:rPr lang="en-US" altLang="zh-TW" dirty="0" smtClean="0"/>
              <a:t>Health certificate </a:t>
            </a:r>
            <a:r>
              <a:rPr lang="en-US" altLang="zh-TW" dirty="0"/>
              <a:t>[Free format]</a:t>
            </a:r>
            <a:endParaRPr lang="zh-TW" altLang="zh-TW" dirty="0"/>
          </a:p>
          <a:p>
            <a:pPr lvl="1"/>
            <a:r>
              <a:rPr lang="zh-TW" altLang="en-US" dirty="0" smtClean="0"/>
              <a:t>大學與研究所成績單</a:t>
            </a:r>
            <a:r>
              <a:rPr lang="en-US" altLang="zh-TW" dirty="0" smtClean="0"/>
              <a:t>Undergraduate </a:t>
            </a:r>
            <a:r>
              <a:rPr lang="en-US" altLang="zh-TW" dirty="0"/>
              <a:t>and graduate academic transcripts</a:t>
            </a:r>
            <a:endParaRPr lang="zh-TW" altLang="zh-TW" dirty="0"/>
          </a:p>
          <a:p>
            <a:pPr lvl="1"/>
            <a:r>
              <a:rPr lang="zh-TW" altLang="en-US" dirty="0" smtClean="0"/>
              <a:t>英文能力證明</a:t>
            </a:r>
            <a:r>
              <a:rPr lang="en-US" altLang="zh-TW" dirty="0" smtClean="0"/>
              <a:t>Proof </a:t>
            </a:r>
            <a:r>
              <a:rPr lang="en-US" altLang="zh-TW" dirty="0"/>
              <a:t>of English proficiency</a:t>
            </a:r>
            <a:endParaRPr lang="zh-TW" altLang="zh-TW" dirty="0"/>
          </a:p>
          <a:p>
            <a:pPr lvl="1"/>
            <a:r>
              <a:rPr lang="en-US" altLang="zh-TW" dirty="0"/>
              <a:t>Proof of foreign language proficiency other than English (not essential)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14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Tuition and Other Costs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學費</a:t>
            </a:r>
            <a:r>
              <a:rPr lang="zh-TW" altLang="zh-TW" b="1" dirty="0"/>
              <a:t>與其他費用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免費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Tuition</a:t>
            </a:r>
          </a:p>
          <a:p>
            <a:pPr lvl="1"/>
            <a:r>
              <a:rPr lang="en-US" altLang="zh-TW" dirty="0" smtClean="0"/>
              <a:t>examination fees</a:t>
            </a:r>
          </a:p>
          <a:p>
            <a:pPr lvl="1"/>
            <a:r>
              <a:rPr lang="en-US" altLang="zh-TW" dirty="0" smtClean="0"/>
              <a:t>entrance fees</a:t>
            </a:r>
          </a:p>
          <a:p>
            <a:r>
              <a:rPr lang="zh-TW" altLang="en-US" dirty="0" smtClean="0"/>
              <a:t>自</a:t>
            </a:r>
            <a:r>
              <a:rPr lang="zh-TW" altLang="en-US" dirty="0"/>
              <a:t>付</a:t>
            </a:r>
            <a:r>
              <a:rPr lang="zh-TW" altLang="en-US" dirty="0" smtClean="0"/>
              <a:t>費用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travel </a:t>
            </a:r>
            <a:r>
              <a:rPr lang="en-US" altLang="zh-TW" dirty="0"/>
              <a:t>and living </a:t>
            </a:r>
            <a:r>
              <a:rPr lang="en-US" altLang="zh-TW" dirty="0" smtClean="0"/>
              <a:t>expenses</a:t>
            </a:r>
          </a:p>
          <a:p>
            <a:pPr lvl="1"/>
            <a:r>
              <a:rPr lang="en-US" altLang="zh-TW" dirty="0"/>
              <a:t>lodging, food, textbooks, insurance, etc.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525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整體</a:t>
            </a:r>
            <a:r>
              <a:rPr lang="zh-TW" altLang="en-US" dirty="0" smtClean="0"/>
              <a:t>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1" r="4491" b="12935"/>
          <a:stretch/>
        </p:blipFill>
        <p:spPr bwMode="auto">
          <a:xfrm>
            <a:off x="296031" y="1309212"/>
            <a:ext cx="8709965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441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</TotalTime>
  <Words>873</Words>
  <Application>Microsoft Office PowerPoint</Application>
  <PresentationFormat>如螢幕大小 (4:3)</PresentationFormat>
  <Paragraphs>171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夏至</vt:lpstr>
      <vt:lpstr>長崎大學雙聯學位 時程與推動要點說明</vt:lpstr>
      <vt:lpstr>報告事宜</vt:lpstr>
      <vt:lpstr>整體流程</vt:lpstr>
      <vt:lpstr>海大學生至長崎</vt:lpstr>
      <vt:lpstr>長崎大學學生至海大</vt:lpstr>
      <vt:lpstr>Acceptance Quotas接受名額</vt:lpstr>
      <vt:lpstr>申請文件</vt:lpstr>
      <vt:lpstr>Tuition and Other Costs  學費與其他費用</vt:lpstr>
      <vt:lpstr>整體流程</vt:lpstr>
      <vt:lpstr>學分承認</vt:lpstr>
      <vt:lpstr>Doctoral Dissertation</vt:lpstr>
      <vt:lpstr>Completion Requirements</vt:lpstr>
      <vt:lpstr>Discontinuation of Study Abroad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長崎大學雙聯學位 時程與推動要點說明</dc:title>
  <dc:creator>0823GDC</dc:creator>
  <cp:lastModifiedBy>0823GDC</cp:lastModifiedBy>
  <cp:revision>25</cp:revision>
  <cp:lastPrinted>2014-05-06T06:30:09Z</cp:lastPrinted>
  <dcterms:created xsi:type="dcterms:W3CDTF">2014-03-31T07:07:52Z</dcterms:created>
  <dcterms:modified xsi:type="dcterms:W3CDTF">2014-10-29T06:21:34Z</dcterms:modified>
</cp:coreProperties>
</file>